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381F"/>
    <a:srgbClr val="5B4D40"/>
    <a:srgbClr val="010102"/>
    <a:srgbClr val="5B24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571D66-F5A6-4700-AE78-EDDBF1EA6921}"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3807080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571D66-F5A6-4700-AE78-EDDBF1EA6921}"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400158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571D66-F5A6-4700-AE78-EDDBF1EA6921}"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218715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571D66-F5A6-4700-AE78-EDDBF1EA6921}"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62643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571D66-F5A6-4700-AE78-EDDBF1EA6921}" type="datetimeFigureOut">
              <a:rPr lang="en-US" smtClean="0"/>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3970836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571D66-F5A6-4700-AE78-EDDBF1EA6921}" type="datetimeFigureOut">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2151767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571D66-F5A6-4700-AE78-EDDBF1EA6921}" type="datetimeFigureOut">
              <a:rPr lang="en-US" smtClean="0"/>
              <a:t>4/2/2017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972950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571D66-F5A6-4700-AE78-EDDBF1EA6921}" type="datetimeFigureOut">
              <a:rPr lang="en-US" smtClean="0"/>
              <a:t>4/2/2017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3163198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571D66-F5A6-4700-AE78-EDDBF1EA6921}" type="datetimeFigureOut">
              <a:rPr lang="en-US" smtClean="0"/>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1299976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571D66-F5A6-4700-AE78-EDDBF1EA6921}" type="datetimeFigureOut">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17795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571D66-F5A6-4700-AE78-EDDBF1EA6921}" type="datetimeFigureOut">
              <a:rPr lang="en-US" smtClean="0"/>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607286-5BB3-4935-9523-75A104181B37}" type="slidenum">
              <a:rPr lang="en-US" smtClean="0"/>
              <a:t>‹#›</a:t>
            </a:fld>
            <a:endParaRPr lang="en-US"/>
          </a:p>
        </p:txBody>
      </p:sp>
    </p:spTree>
    <p:extLst>
      <p:ext uri="{BB962C8B-B14F-4D97-AF65-F5344CB8AC3E}">
        <p14:creationId xmlns:p14="http://schemas.microsoft.com/office/powerpoint/2010/main" val="3693356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71D66-F5A6-4700-AE78-EDDBF1EA6921}" type="datetimeFigureOut">
              <a:rPr lang="en-US" smtClean="0"/>
              <a:t>4/2/2017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07286-5BB3-4935-9523-75A104181B37}" type="slidenum">
              <a:rPr lang="en-US" smtClean="0"/>
              <a:t>‹#›</a:t>
            </a:fld>
            <a:endParaRPr lang="en-US"/>
          </a:p>
        </p:txBody>
      </p:sp>
    </p:spTree>
    <p:extLst>
      <p:ext uri="{BB962C8B-B14F-4D97-AF65-F5344CB8AC3E}">
        <p14:creationId xmlns:p14="http://schemas.microsoft.com/office/powerpoint/2010/main" val="1760250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https://upload.wikimedia.org/wikipedia/commons/0/07/Official_Presidential_portrait_of_Thomas_Jefferson_%28by_Rembrandt_Peale%2C_1800%29.jpg"/>
          <p:cNvPicPr/>
          <p:nvPr/>
        </p:nvPicPr>
        <p:blipFill rotWithShape="1">
          <a:blip r:embed="rId2">
            <a:extLst>
              <a:ext uri="{28A0092B-C50C-407E-A947-70E740481C1C}">
                <a14:useLocalDpi xmlns:a14="http://schemas.microsoft.com/office/drawing/2010/main" val="0"/>
              </a:ext>
            </a:extLst>
          </a:blip>
          <a:srcRect t="14570" b="38320"/>
          <a:stretch/>
        </p:blipFill>
        <p:spPr bwMode="auto">
          <a:xfrm>
            <a:off x="-2106767" y="0"/>
            <a:ext cx="12191980" cy="6857990"/>
          </a:xfrm>
          <a:prstGeom prst="rect">
            <a:avLst/>
          </a:prstGeom>
          <a:noFill/>
        </p:spPr>
      </p:pic>
      <p:sp>
        <p:nvSpPr>
          <p:cNvPr id="2" name="TextBox 1"/>
          <p:cNvSpPr txBox="1"/>
          <p:nvPr/>
        </p:nvSpPr>
        <p:spPr>
          <a:xfrm>
            <a:off x="7480570" y="272574"/>
            <a:ext cx="4707111" cy="5667673"/>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Let us</a:t>
            </a:r>
          </a:p>
          <a:p>
            <a:r>
              <a:rPr lang="en-US" sz="2400" dirty="0">
                <a:latin typeface="Garamond" panose="02020404030301010803" pitchFamily="18" charset="0"/>
              </a:rPr>
              <a:t>Trigram – Whole constitutional vigor</a:t>
            </a:r>
          </a:p>
          <a:p>
            <a:endParaRPr lang="en-US" sz="2400" dirty="0">
              <a:latin typeface="Garamond" panose="02020404030301010803" pitchFamily="18" charset="0"/>
            </a:endParaRPr>
          </a:p>
          <a:p>
            <a:r>
              <a:rPr lang="en-US" sz="2400" dirty="0">
                <a:latin typeface="Garamond" panose="02020404030301010803" pitchFamily="18" charset="0"/>
              </a:rPr>
              <a:t>“Equal and exact justice to all men, of whatever state or persuasion, religious or political… the preservation of the General Government in its </a:t>
            </a:r>
            <a:r>
              <a:rPr lang="en-US" sz="2400" b="1" dirty="0">
                <a:latin typeface="Garamond" panose="02020404030301010803" pitchFamily="18" charset="0"/>
              </a:rPr>
              <a:t>whole constitutional vigor</a:t>
            </a:r>
            <a:r>
              <a:rPr lang="en-US" sz="2400" dirty="0">
                <a:latin typeface="Garamond" panose="02020404030301010803" pitchFamily="18" charset="0"/>
              </a:rPr>
              <a:t>, as the sheet anchor of our peace at home and safety abroad.”</a:t>
            </a:r>
          </a:p>
          <a:p>
            <a:endParaRPr lang="en-US" sz="2400" dirty="0">
              <a:latin typeface="Garamond" panose="02020404030301010803" pitchFamily="18" charset="0"/>
            </a:endParaRPr>
          </a:p>
          <a:p>
            <a:r>
              <a:rPr lang="en-US" sz="3600" dirty="0">
                <a:latin typeface="Garamond" panose="02020404030301010803" pitchFamily="18" charset="0"/>
              </a:rPr>
              <a:t>Thomas Jefferson</a:t>
            </a:r>
          </a:p>
        </p:txBody>
      </p:sp>
    </p:spTree>
    <p:extLst>
      <p:ext uri="{BB962C8B-B14F-4D97-AF65-F5344CB8AC3E}">
        <p14:creationId xmlns:p14="http://schemas.microsoft.com/office/powerpoint/2010/main" val="398715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upload.wikimedia.org/wikipedia/commons/4/42/Rembrandt_Peale_-_William_Henry_Harrison_-_Google_Art_Project.jpg"/>
          <p:cNvPicPr>
            <a:picLocks noChangeAspect="1" noChangeArrowheads="1"/>
          </p:cNvPicPr>
          <p:nvPr/>
        </p:nvPicPr>
        <p:blipFill rotWithShape="1">
          <a:blip r:embed="rId2">
            <a:extLst>
              <a:ext uri="{28A0092B-C50C-407E-A947-70E740481C1C}">
                <a14:useLocalDpi xmlns:a14="http://schemas.microsoft.com/office/drawing/2010/main" val="0"/>
              </a:ext>
            </a:extLst>
          </a:blip>
          <a:srcRect t="13742" r="1" b="39992"/>
          <a:stretch/>
        </p:blipFill>
        <p:spPr bwMode="auto">
          <a:xfrm>
            <a:off x="1556446" y="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4/42/Rembrandt_Peale_-_William_Henry_Harrison_-_Google_Art_Project.jpg"/>
          <p:cNvPicPr>
            <a:picLocks noChangeAspect="1" noChangeArrowheads="1"/>
          </p:cNvPicPr>
          <p:nvPr/>
        </p:nvPicPr>
        <p:blipFill rotWithShape="1">
          <a:blip r:embed="rId2">
            <a:extLst>
              <a:ext uri="{28A0092B-C50C-407E-A947-70E740481C1C}">
                <a14:useLocalDpi xmlns:a14="http://schemas.microsoft.com/office/drawing/2010/main" val="0"/>
              </a:ext>
            </a:extLst>
          </a:blip>
          <a:srcRect l="-1" t="13742" r="83299" b="39992"/>
          <a:stretch/>
        </p:blipFill>
        <p:spPr bwMode="auto">
          <a:xfrm>
            <a:off x="-1" y="0"/>
            <a:ext cx="203630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272564"/>
            <a:ext cx="5126478" cy="5716786"/>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American citizens</a:t>
            </a:r>
          </a:p>
          <a:p>
            <a:r>
              <a:rPr lang="en-US" sz="2400" dirty="0">
                <a:latin typeface="Garamond" panose="02020404030301010803" pitchFamily="18" charset="0"/>
              </a:rPr>
              <a:t>Trigram – Exclusive metal currency</a:t>
            </a:r>
          </a:p>
          <a:p>
            <a:endParaRPr lang="en-US" sz="2400" dirty="0">
              <a:latin typeface="Garamond" panose="02020404030301010803" pitchFamily="18" charset="0"/>
            </a:endParaRPr>
          </a:p>
          <a:p>
            <a:r>
              <a:rPr lang="en-US" sz="2400" dirty="0">
                <a:latin typeface="Garamond" panose="02020404030301010803" pitchFamily="18" charset="0"/>
              </a:rPr>
              <a:t>“If there is one measure … by which the rich are daily adding to their hoards and the poor sinking deeper into penury, it is an </a:t>
            </a:r>
            <a:r>
              <a:rPr lang="en-US" sz="2400" b="1" dirty="0">
                <a:latin typeface="Garamond" panose="02020404030301010803" pitchFamily="18" charset="0"/>
              </a:rPr>
              <a:t>exclusive metallic currency</a:t>
            </a:r>
            <a:r>
              <a:rPr lang="en-US" sz="2400" dirty="0">
                <a:latin typeface="Garamond" panose="02020404030301010803" pitchFamily="18" charset="0"/>
              </a:rPr>
              <a:t>. Or if there is a process by which the character of the country for generosity and nobleness of feeling may be destroyed … it is an </a:t>
            </a:r>
            <a:r>
              <a:rPr lang="en-US" sz="2400" b="1" dirty="0">
                <a:latin typeface="Garamond" panose="02020404030301010803" pitchFamily="18" charset="0"/>
              </a:rPr>
              <a:t>exclusive metallic currency</a:t>
            </a:r>
            <a:r>
              <a:rPr lang="en-US" sz="2400" dirty="0">
                <a:latin typeface="Garamond" panose="02020404030301010803" pitchFamily="18" charset="0"/>
              </a:rPr>
              <a:t>.”</a:t>
            </a:r>
          </a:p>
          <a:p>
            <a:endParaRPr lang="en-US" sz="2400" dirty="0">
              <a:latin typeface="Garamond" panose="02020404030301010803" pitchFamily="18" charset="0"/>
            </a:endParaRPr>
          </a:p>
          <a:p>
            <a:r>
              <a:rPr lang="en-US" sz="3600" dirty="0">
                <a:latin typeface="Garamond" panose="02020404030301010803" pitchFamily="18" charset="0"/>
              </a:rPr>
              <a:t>William Henry Harrison</a:t>
            </a:r>
            <a:endParaRPr lang="en-US" sz="3200" dirty="0">
              <a:latin typeface="Garamond" panose="02020404030301010803" pitchFamily="18" charset="0"/>
            </a:endParaRPr>
          </a:p>
        </p:txBody>
      </p:sp>
    </p:spTree>
    <p:extLst>
      <p:ext uri="{BB962C8B-B14F-4D97-AF65-F5344CB8AC3E}">
        <p14:creationId xmlns:p14="http://schemas.microsoft.com/office/powerpoint/2010/main" val="404557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https://upload.wikimedia.org/wikipedia/commons/6/64/Andrew_Jackson.jpg"/>
          <p:cNvPicPr/>
          <p:nvPr/>
        </p:nvPicPr>
        <p:blipFill rotWithShape="1">
          <a:blip r:embed="rId2">
            <a:extLst>
              <a:ext uri="{28A0092B-C50C-407E-A947-70E740481C1C}">
                <a14:useLocalDpi xmlns:a14="http://schemas.microsoft.com/office/drawing/2010/main" val="0"/>
              </a:ext>
            </a:extLst>
          </a:blip>
          <a:srcRect t="16047" r="-1" b="37546"/>
          <a:stretch/>
        </p:blipFill>
        <p:spPr bwMode="auto">
          <a:xfrm>
            <a:off x="-2426493" y="0"/>
            <a:ext cx="12191980" cy="6857990"/>
          </a:xfrm>
          <a:prstGeom prst="rect">
            <a:avLst/>
          </a:prstGeom>
          <a:noFill/>
        </p:spPr>
      </p:pic>
      <p:sp>
        <p:nvSpPr>
          <p:cNvPr id="3" name="TextBox 2"/>
          <p:cNvSpPr txBox="1"/>
          <p:nvPr/>
        </p:nvSpPr>
        <p:spPr>
          <a:xfrm>
            <a:off x="7334655" y="272564"/>
            <a:ext cx="4861664" cy="5786080"/>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General government</a:t>
            </a:r>
          </a:p>
          <a:p>
            <a:r>
              <a:rPr lang="en-US" sz="2400" dirty="0">
                <a:latin typeface="Garamond" panose="02020404030301010803" pitchFamily="18" charset="0"/>
              </a:rPr>
              <a:t>Trigram – Indian tribe within</a:t>
            </a:r>
          </a:p>
          <a:p>
            <a:endParaRPr lang="en-US" sz="2400" dirty="0">
              <a:latin typeface="Garamond" panose="02020404030301010803" pitchFamily="18" charset="0"/>
            </a:endParaRPr>
          </a:p>
          <a:p>
            <a:r>
              <a:rPr lang="en-US" sz="2400" dirty="0">
                <a:latin typeface="Garamond" panose="02020404030301010803" pitchFamily="18" charset="0"/>
              </a:rPr>
              <a:t>“It will be my sincere and constant desire to observe toward the </a:t>
            </a:r>
            <a:r>
              <a:rPr lang="en-US" sz="2400" b="1" dirty="0">
                <a:latin typeface="Garamond" panose="02020404030301010803" pitchFamily="18" charset="0"/>
              </a:rPr>
              <a:t>Indian tribes within</a:t>
            </a:r>
            <a:r>
              <a:rPr lang="en-US" sz="2800" b="1" dirty="0">
                <a:latin typeface="Garamond" panose="02020404030301010803" pitchFamily="18" charset="0"/>
              </a:rPr>
              <a:t> </a:t>
            </a:r>
            <a:r>
              <a:rPr lang="en-US" sz="2400" dirty="0">
                <a:latin typeface="Garamond" panose="02020404030301010803" pitchFamily="18" charset="0"/>
              </a:rPr>
              <a:t>our limits a just and liberal policy, and to give that humane and considerate attention to their rights and their wants which is consistent with the habits of our Government and the feelings of our people.”</a:t>
            </a:r>
          </a:p>
          <a:p>
            <a:endParaRPr lang="en-US" sz="2400" dirty="0">
              <a:latin typeface="Garamond" panose="02020404030301010803" pitchFamily="18" charset="0"/>
            </a:endParaRPr>
          </a:p>
          <a:p>
            <a:r>
              <a:rPr lang="en-US" sz="3600" dirty="0">
                <a:latin typeface="Garamond" panose="02020404030301010803" pitchFamily="18" charset="0"/>
              </a:rPr>
              <a:t>Andrew Jackson</a:t>
            </a:r>
          </a:p>
        </p:txBody>
      </p:sp>
    </p:spTree>
    <p:extLst>
      <p:ext uri="{BB962C8B-B14F-4D97-AF65-F5344CB8AC3E}">
        <p14:creationId xmlns:p14="http://schemas.microsoft.com/office/powerpoint/2010/main" val="139362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https://upload.wikimedia.org/wikipedia/commons/b/b8/FDR_in_1933.jpg"/>
          <p:cNvPicPr/>
          <p:nvPr/>
        </p:nvPicPr>
        <p:blipFill rotWithShape="1">
          <a:blip r:embed="rId2">
            <a:duotone>
              <a:prstClr val="black"/>
              <a:prstClr val="white"/>
            </a:duotone>
            <a:extLst>
              <a:ext uri="{28A0092B-C50C-407E-A947-70E740481C1C}">
                <a14:useLocalDpi xmlns:a14="http://schemas.microsoft.com/office/drawing/2010/main" val="0"/>
              </a:ext>
            </a:extLst>
          </a:blip>
          <a:srcRect t="21219" r="1" b="30969"/>
          <a:stretch/>
        </p:blipFill>
        <p:spPr bwMode="auto">
          <a:xfrm>
            <a:off x="3113504" y="0"/>
            <a:ext cx="12191980" cy="6857990"/>
          </a:xfrm>
          <a:prstGeom prst="rect">
            <a:avLst/>
          </a:prstGeom>
          <a:noFill/>
        </p:spPr>
      </p:pic>
      <p:sp>
        <p:nvSpPr>
          <p:cNvPr id="3" name="TextBox 2"/>
          <p:cNvSpPr txBox="1"/>
          <p:nvPr/>
        </p:nvSpPr>
        <p:spPr>
          <a:xfrm>
            <a:off x="-2" y="272564"/>
            <a:ext cx="5447491" cy="6132552"/>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Nation life</a:t>
            </a:r>
          </a:p>
          <a:p>
            <a:r>
              <a:rPr lang="en-US" sz="2400" dirty="0">
                <a:latin typeface="Garamond" panose="02020404030301010803" pitchFamily="18" charset="0"/>
              </a:rPr>
              <a:t>Trigram – Great nation will</a:t>
            </a:r>
          </a:p>
          <a:p>
            <a:endParaRPr lang="en-US" sz="2400" dirty="0">
              <a:latin typeface="Garamond" panose="02020404030301010803" pitchFamily="18" charset="0"/>
            </a:endParaRPr>
          </a:p>
          <a:p>
            <a:pPr fontAlgn="base"/>
            <a:r>
              <a:rPr lang="en-US" sz="2400" dirty="0">
                <a:latin typeface="Garamond" panose="02020404030301010803" pitchFamily="18" charset="0"/>
              </a:rPr>
              <a:t>“This </a:t>
            </a:r>
            <a:r>
              <a:rPr lang="en-US" sz="2400" b="1" dirty="0">
                <a:latin typeface="Garamond" panose="02020404030301010803" pitchFamily="18" charset="0"/>
              </a:rPr>
              <a:t>great Nation will</a:t>
            </a:r>
            <a:r>
              <a:rPr lang="en-US" sz="2400" dirty="0">
                <a:latin typeface="Garamond" panose="02020404030301010803" pitchFamily="18" charset="0"/>
              </a:rPr>
              <a:t> endure as it has endured, will revive and will prosper. So, first of all, let me assert my firm belief that the only thing we have to fear is fear itself—nameless, unreasoning, unjustified terror which paralyzes needed efforts to convert retreat into advance. In every dark hour of our </a:t>
            </a:r>
            <a:r>
              <a:rPr lang="en-US" sz="2400" b="1" dirty="0">
                <a:latin typeface="Garamond" panose="02020404030301010803" pitchFamily="18" charset="0"/>
              </a:rPr>
              <a:t>national life</a:t>
            </a:r>
            <a:r>
              <a:rPr lang="en-US" sz="2400" dirty="0">
                <a:latin typeface="Garamond" panose="02020404030301010803" pitchFamily="18" charset="0"/>
              </a:rPr>
              <a:t> a leadership of frankness and vigor …  is essential to victory.”</a:t>
            </a:r>
          </a:p>
          <a:p>
            <a:pPr fontAlgn="base"/>
            <a:endParaRPr lang="en-US" sz="2400" dirty="0">
              <a:latin typeface="Garamond" panose="02020404030301010803" pitchFamily="18" charset="0"/>
            </a:endParaRPr>
          </a:p>
          <a:p>
            <a:r>
              <a:rPr lang="en-US" sz="3600" dirty="0">
                <a:latin typeface="Garamond" panose="02020404030301010803" pitchFamily="18" charset="0"/>
              </a:rPr>
              <a:t>Franklin Delano Roosevelt</a:t>
            </a:r>
            <a:endParaRPr lang="en-US" sz="2800" dirty="0">
              <a:latin typeface="Garamond" panose="02020404030301010803" pitchFamily="18" charset="0"/>
            </a:endParaRPr>
          </a:p>
        </p:txBody>
      </p:sp>
    </p:spTree>
    <p:extLst>
      <p:ext uri="{BB962C8B-B14F-4D97-AF65-F5344CB8AC3E}">
        <p14:creationId xmlns:p14="http://schemas.microsoft.com/office/powerpoint/2010/main" val="137953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6381F"/>
        </a:solidFill>
        <a:effectLst/>
      </p:bgPr>
    </p:bg>
    <p:spTree>
      <p:nvGrpSpPr>
        <p:cNvPr id="1" name=""/>
        <p:cNvGrpSpPr/>
        <p:nvPr/>
      </p:nvGrpSpPr>
      <p:grpSpPr>
        <a:xfrm>
          <a:off x="0" y="0"/>
          <a:ext cx="0" cy="0"/>
          <a:chOff x="0" y="0"/>
          <a:chExt cx="0" cy="0"/>
        </a:xfrm>
      </p:grpSpPr>
      <p:pic>
        <p:nvPicPr>
          <p:cNvPr id="5122" name="Picture 2" descr="https://upload.wikimedia.org/wikipedia/commons/thumb/0/04/Nixon_edited_transcripts.jpg/1280px-Nixon_edited_transcripts.jpg"/>
          <p:cNvPicPr>
            <a:picLocks noChangeAspect="1" noChangeArrowheads="1"/>
          </p:cNvPicPr>
          <p:nvPr/>
        </p:nvPicPr>
        <p:blipFill rotWithShape="1">
          <a:blip r:embed="rId2">
            <a:extLst>
              <a:ext uri="{28A0092B-C50C-407E-A947-70E740481C1C}">
                <a14:useLocalDpi xmlns:a14="http://schemas.microsoft.com/office/drawing/2010/main" val="0"/>
              </a:ext>
            </a:extLst>
          </a:blip>
          <a:srcRect t="1909" b="12214"/>
          <a:stretch/>
        </p:blipFill>
        <p:spPr bwMode="auto">
          <a:xfrm>
            <a:off x="-525273"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898860" y="272564"/>
            <a:ext cx="4295299" cy="5974497"/>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Let us</a:t>
            </a:r>
          </a:p>
          <a:p>
            <a:r>
              <a:rPr lang="en-US" sz="2400" dirty="0">
                <a:latin typeface="Garamond" panose="02020404030301010803" pitchFamily="18" charset="0"/>
              </a:rPr>
              <a:t>Trigram – Go forward together</a:t>
            </a:r>
          </a:p>
          <a:p>
            <a:endParaRPr lang="en-US" sz="2400" dirty="0">
              <a:latin typeface="Garamond" panose="02020404030301010803" pitchFamily="18" charset="0"/>
            </a:endParaRPr>
          </a:p>
          <a:p>
            <a:pPr fontAlgn="base"/>
            <a:r>
              <a:rPr lang="en-US" sz="2400" dirty="0">
                <a:latin typeface="Garamond" panose="02020404030301010803" pitchFamily="18" charset="0"/>
              </a:rPr>
              <a:t>“No man can be fully free while his neighbor is not. To go forward at all is to </a:t>
            </a:r>
            <a:r>
              <a:rPr lang="en-US" sz="2400" b="1" dirty="0">
                <a:latin typeface="Garamond" panose="02020404030301010803" pitchFamily="18" charset="0"/>
              </a:rPr>
              <a:t>go forward together</a:t>
            </a:r>
            <a:r>
              <a:rPr lang="en-US" sz="2400" dirty="0">
                <a:latin typeface="Garamond" panose="02020404030301010803" pitchFamily="18" charset="0"/>
              </a:rPr>
              <a:t>. This means black and white together, as one nation, not two. ”</a:t>
            </a:r>
          </a:p>
          <a:p>
            <a:pPr fontAlgn="base"/>
            <a:endParaRPr lang="en-US" sz="2400" dirty="0">
              <a:latin typeface="Garamond" panose="02020404030301010803" pitchFamily="18" charset="0"/>
            </a:endParaRPr>
          </a:p>
          <a:p>
            <a:pPr fontAlgn="base"/>
            <a:r>
              <a:rPr lang="en-US" sz="2400" dirty="0">
                <a:latin typeface="Garamond" panose="02020404030301010803" pitchFamily="18" charset="0"/>
              </a:rPr>
              <a:t>“Let all nations know that during this administration our lines of communication will be open.”</a:t>
            </a:r>
          </a:p>
          <a:p>
            <a:endParaRPr lang="en-US" sz="2400" dirty="0">
              <a:latin typeface="Garamond" panose="02020404030301010803" pitchFamily="18" charset="0"/>
            </a:endParaRPr>
          </a:p>
          <a:p>
            <a:r>
              <a:rPr lang="en-US" sz="3600" dirty="0">
                <a:latin typeface="Garamond" panose="02020404030301010803" pitchFamily="18" charset="0"/>
              </a:rPr>
              <a:t>Richard Nixon</a:t>
            </a:r>
          </a:p>
        </p:txBody>
      </p:sp>
    </p:spTree>
    <p:extLst>
      <p:ext uri="{BB962C8B-B14F-4D97-AF65-F5344CB8AC3E}">
        <p14:creationId xmlns:p14="http://schemas.microsoft.com/office/powerpoint/2010/main" val="174955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B2411"/>
        </a:solidFill>
        <a:effectLst/>
      </p:bgPr>
    </p:bg>
    <p:spTree>
      <p:nvGrpSpPr>
        <p:cNvPr id="1" name=""/>
        <p:cNvGrpSpPr/>
        <p:nvPr/>
      </p:nvGrpSpPr>
      <p:grpSpPr>
        <a:xfrm>
          <a:off x="0" y="0"/>
          <a:ext cx="0" cy="0"/>
          <a:chOff x="0" y="0"/>
          <a:chExt cx="0" cy="0"/>
        </a:xfrm>
      </p:grpSpPr>
      <p:pic>
        <p:nvPicPr>
          <p:cNvPr id="2" name="Picture 1" descr="https://upload.wikimedia.org/wikipedia/commons/e/e8/George_H._W._Bush%2C_Vice_President_of_the_United_States%2C_official_portrait.jpg"/>
          <p:cNvPicPr/>
          <p:nvPr/>
        </p:nvPicPr>
        <p:blipFill rotWithShape="1">
          <a:blip r:embed="rId2">
            <a:extLst>
              <a:ext uri="{28A0092B-C50C-407E-A947-70E740481C1C}">
                <a14:useLocalDpi xmlns:a14="http://schemas.microsoft.com/office/drawing/2010/main" val="0"/>
              </a:ext>
            </a:extLst>
          </a:blip>
          <a:srcRect t="14391" r="1" b="40891"/>
          <a:stretch/>
        </p:blipFill>
        <p:spPr bwMode="auto">
          <a:xfrm>
            <a:off x="1013221" y="0"/>
            <a:ext cx="12191980" cy="6857990"/>
          </a:xfrm>
          <a:prstGeom prst="rect">
            <a:avLst/>
          </a:prstGeom>
          <a:noFill/>
        </p:spPr>
      </p:pic>
      <p:sp>
        <p:nvSpPr>
          <p:cNvPr id="4" name="TextBox 3"/>
          <p:cNvSpPr txBox="1"/>
          <p:nvPr/>
        </p:nvSpPr>
        <p:spPr>
          <a:xfrm>
            <a:off x="0" y="272564"/>
            <a:ext cx="3975666" cy="5636955"/>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Great nation</a:t>
            </a:r>
          </a:p>
          <a:p>
            <a:r>
              <a:rPr lang="en-US" sz="2400" dirty="0">
                <a:latin typeface="Garamond" panose="02020404030301010803" pitchFamily="18" charset="0"/>
              </a:rPr>
              <a:t>Trigram – Crucial things unity</a:t>
            </a:r>
          </a:p>
          <a:p>
            <a:endParaRPr lang="en-US" sz="2400" dirty="0">
              <a:latin typeface="Garamond" panose="02020404030301010803" pitchFamily="18" charset="0"/>
            </a:endParaRPr>
          </a:p>
          <a:p>
            <a:pPr fontAlgn="base"/>
            <a:r>
              <a:rPr lang="en-US" sz="2400" dirty="0">
                <a:latin typeface="Garamond" panose="02020404030301010803" pitchFamily="18" charset="0"/>
              </a:rPr>
              <a:t>“In </a:t>
            </a:r>
            <a:r>
              <a:rPr lang="en-US" sz="2400" b="1" dirty="0">
                <a:latin typeface="Garamond" panose="02020404030301010803" pitchFamily="18" charset="0"/>
              </a:rPr>
              <a:t>crucial things, unity</a:t>
            </a:r>
            <a:r>
              <a:rPr lang="en-US" sz="2800" dirty="0">
                <a:latin typeface="Garamond" panose="02020404030301010803" pitchFamily="18" charset="0"/>
              </a:rPr>
              <a:t>; </a:t>
            </a:r>
            <a:r>
              <a:rPr lang="en-US" sz="2400" dirty="0">
                <a:latin typeface="Garamond" panose="02020404030301010803" pitchFamily="18" charset="0"/>
              </a:rPr>
              <a:t>in important things, diversity; in all things, generosity…. They didn't send us here to bicker. They ask us to rise above the merely partisan. "In </a:t>
            </a:r>
            <a:r>
              <a:rPr lang="en-US" sz="2400" b="1" dirty="0">
                <a:latin typeface="Garamond" panose="02020404030301010803" pitchFamily="18" charset="0"/>
              </a:rPr>
              <a:t>crucial things, unity</a:t>
            </a:r>
            <a:r>
              <a:rPr lang="en-US" sz="2400" dirty="0">
                <a:latin typeface="Garamond" panose="02020404030301010803" pitchFamily="18" charset="0"/>
              </a:rPr>
              <a:t>"--and this, my friends, is crucial.”</a:t>
            </a:r>
          </a:p>
          <a:p>
            <a:endParaRPr lang="en-US" sz="2400" dirty="0">
              <a:latin typeface="Garamond" panose="02020404030301010803" pitchFamily="18" charset="0"/>
            </a:endParaRPr>
          </a:p>
          <a:p>
            <a:r>
              <a:rPr lang="en-US" sz="3600" dirty="0">
                <a:latin typeface="Garamond" panose="02020404030301010803" pitchFamily="18" charset="0"/>
              </a:rPr>
              <a:t>George H.W. Bush</a:t>
            </a:r>
          </a:p>
        </p:txBody>
      </p:sp>
    </p:spTree>
    <p:extLst>
      <p:ext uri="{BB962C8B-B14F-4D97-AF65-F5344CB8AC3E}">
        <p14:creationId xmlns:p14="http://schemas.microsoft.com/office/powerpoint/2010/main" val="278896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B4D40"/>
        </a:solidFill>
        <a:effectLst/>
      </p:bgPr>
    </p:bg>
    <p:spTree>
      <p:nvGrpSpPr>
        <p:cNvPr id="1" name=""/>
        <p:cNvGrpSpPr/>
        <p:nvPr/>
      </p:nvGrpSpPr>
      <p:grpSpPr>
        <a:xfrm>
          <a:off x="0" y="0"/>
          <a:ext cx="0" cy="0"/>
          <a:chOff x="0" y="0"/>
          <a:chExt cx="0" cy="0"/>
        </a:xfrm>
      </p:grpSpPr>
      <p:pic>
        <p:nvPicPr>
          <p:cNvPr id="2" name="Picture 1" descr="Barack Obama, Official Portrait"/>
          <p:cNvPicPr/>
          <p:nvPr/>
        </p:nvPicPr>
        <p:blipFill rotWithShape="1">
          <a:blip r:embed="rId2">
            <a:extLst>
              <a:ext uri="{28A0092B-C50C-407E-A947-70E740481C1C}">
                <a14:useLocalDpi xmlns:a14="http://schemas.microsoft.com/office/drawing/2010/main" val="0"/>
              </a:ext>
            </a:extLst>
          </a:blip>
          <a:srcRect t="15413"/>
          <a:stretch/>
        </p:blipFill>
        <p:spPr bwMode="auto">
          <a:xfrm>
            <a:off x="-2506474" y="11"/>
            <a:ext cx="12191980" cy="6857990"/>
          </a:xfrm>
          <a:prstGeom prst="rect">
            <a:avLst/>
          </a:prstGeom>
          <a:noFill/>
        </p:spPr>
      </p:pic>
      <p:pic>
        <p:nvPicPr>
          <p:cNvPr id="5" name="Picture 4" descr="Barack Obama, Official Portrait"/>
          <p:cNvPicPr/>
          <p:nvPr/>
        </p:nvPicPr>
        <p:blipFill rotWithShape="1">
          <a:blip r:embed="rId2">
            <a:extLst>
              <a:ext uri="{28A0092B-C50C-407E-A947-70E740481C1C}">
                <a14:useLocalDpi xmlns:a14="http://schemas.microsoft.com/office/drawing/2010/main" val="0"/>
              </a:ext>
            </a:extLst>
          </a:blip>
          <a:srcRect l="94814" t="63446" r="638" b="12918"/>
          <a:stretch/>
        </p:blipFill>
        <p:spPr bwMode="auto">
          <a:xfrm>
            <a:off x="10392383" y="11"/>
            <a:ext cx="1799617" cy="6857990"/>
          </a:xfrm>
          <a:prstGeom prst="rect">
            <a:avLst/>
          </a:prstGeom>
          <a:noFill/>
          <a:effectLst>
            <a:softEdge rad="76200"/>
          </a:effectLst>
        </p:spPr>
      </p:pic>
      <p:sp>
        <p:nvSpPr>
          <p:cNvPr id="3" name="TextBox 2"/>
          <p:cNvSpPr txBox="1"/>
          <p:nvPr/>
        </p:nvSpPr>
        <p:spPr>
          <a:xfrm>
            <a:off x="7179013" y="243192"/>
            <a:ext cx="5012987" cy="6217265"/>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Let us</a:t>
            </a:r>
          </a:p>
          <a:p>
            <a:r>
              <a:rPr lang="en-US" sz="2400" dirty="0">
                <a:latin typeface="Garamond" panose="02020404030301010803" pitchFamily="18" charset="0"/>
              </a:rPr>
              <a:t>Trigram – People still believe</a:t>
            </a:r>
          </a:p>
          <a:p>
            <a:endParaRPr lang="en-US" sz="2400" dirty="0">
              <a:latin typeface="Garamond" panose="02020404030301010803" pitchFamily="18" charset="0"/>
            </a:endParaRPr>
          </a:p>
          <a:p>
            <a:pPr fontAlgn="base"/>
            <a:r>
              <a:rPr lang="en-US" sz="2400" dirty="0">
                <a:latin typeface="Garamond" panose="02020404030301010803" pitchFamily="18" charset="0"/>
              </a:rPr>
              <a:t>“We, the </a:t>
            </a:r>
            <a:r>
              <a:rPr lang="en-US" sz="2400" b="1" dirty="0">
                <a:latin typeface="Garamond" panose="02020404030301010803" pitchFamily="18" charset="0"/>
              </a:rPr>
              <a:t>people, still believe </a:t>
            </a:r>
            <a:r>
              <a:rPr lang="en-US" sz="2400" dirty="0">
                <a:latin typeface="Garamond" panose="02020404030301010803" pitchFamily="18" charset="0"/>
              </a:rPr>
              <a:t>that every citizen deserves a basic measure of security and dignity.”</a:t>
            </a:r>
          </a:p>
          <a:p>
            <a:pPr fontAlgn="base"/>
            <a:endParaRPr lang="en-US" sz="400" dirty="0">
              <a:latin typeface="Garamond" panose="02020404030301010803" pitchFamily="18" charset="0"/>
            </a:endParaRPr>
          </a:p>
          <a:p>
            <a:pPr fontAlgn="base"/>
            <a:r>
              <a:rPr lang="en-US" sz="2400" dirty="0">
                <a:latin typeface="Garamond" panose="02020404030301010803" pitchFamily="18" charset="0"/>
              </a:rPr>
              <a:t>“</a:t>
            </a:r>
            <a:r>
              <a:rPr lang="en-US" sz="2400" b="1" dirty="0">
                <a:latin typeface="Garamond" panose="02020404030301010803" pitchFamily="18" charset="0"/>
              </a:rPr>
              <a:t>Let us</a:t>
            </a:r>
            <a:r>
              <a:rPr lang="en-US" sz="2400" dirty="0">
                <a:latin typeface="Garamond" panose="02020404030301010803" pitchFamily="18" charset="0"/>
              </a:rPr>
              <a:t>, each of us, now embrace with solemn duty and awesome joy what is our lasting birthright.  With common effort and common purpose, with passion and dedication,</a:t>
            </a:r>
            <a:r>
              <a:rPr lang="en-US" sz="2800" b="1" dirty="0">
                <a:latin typeface="Garamond" panose="02020404030301010803" pitchFamily="18" charset="0"/>
              </a:rPr>
              <a:t> </a:t>
            </a:r>
            <a:r>
              <a:rPr lang="en-US" sz="2400" b="1" dirty="0">
                <a:latin typeface="Garamond" panose="02020404030301010803" pitchFamily="18" charset="0"/>
              </a:rPr>
              <a:t>let us </a:t>
            </a:r>
            <a:r>
              <a:rPr lang="en-US" sz="2400" dirty="0">
                <a:latin typeface="Garamond" panose="02020404030301010803" pitchFamily="18" charset="0"/>
              </a:rPr>
              <a:t>answer the call of history...”</a:t>
            </a:r>
          </a:p>
          <a:p>
            <a:pPr fontAlgn="base"/>
            <a:endParaRPr lang="en-US" sz="2400" dirty="0">
              <a:latin typeface="Garamond" panose="02020404030301010803" pitchFamily="18" charset="0"/>
            </a:endParaRPr>
          </a:p>
          <a:p>
            <a:r>
              <a:rPr lang="en-US" sz="3600" dirty="0">
                <a:latin typeface="Garamond" panose="02020404030301010803" pitchFamily="18" charset="0"/>
              </a:rPr>
              <a:t>Barack Obama</a:t>
            </a:r>
          </a:p>
        </p:txBody>
      </p:sp>
    </p:spTree>
    <p:extLst>
      <p:ext uri="{BB962C8B-B14F-4D97-AF65-F5344CB8AC3E}">
        <p14:creationId xmlns:p14="http://schemas.microsoft.com/office/powerpoint/2010/main" val="4126416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102"/>
        </a:solidFill>
        <a:effectLst/>
      </p:bgPr>
    </p:bg>
    <p:spTree>
      <p:nvGrpSpPr>
        <p:cNvPr id="1" name=""/>
        <p:cNvGrpSpPr/>
        <p:nvPr/>
      </p:nvGrpSpPr>
      <p:grpSpPr>
        <a:xfrm>
          <a:off x="0" y="0"/>
          <a:ext cx="0" cy="0"/>
          <a:chOff x="0" y="0"/>
          <a:chExt cx="0" cy="0"/>
        </a:xfrm>
      </p:grpSpPr>
      <p:pic>
        <p:nvPicPr>
          <p:cNvPr id="2" name="Picture 1" descr="Image result for trump"/>
          <p:cNvPicPr/>
          <p:nvPr/>
        </p:nvPicPr>
        <p:blipFill rotWithShape="1">
          <a:blip r:embed="rId2">
            <a:extLst>
              <a:ext uri="{28A0092B-C50C-407E-A947-70E740481C1C}">
                <a14:useLocalDpi xmlns:a14="http://schemas.microsoft.com/office/drawing/2010/main" val="0"/>
              </a:ext>
            </a:extLst>
          </a:blip>
          <a:srcRect l="3421" t="15730" r="7763"/>
          <a:stretch/>
        </p:blipFill>
        <p:spPr bwMode="auto">
          <a:xfrm>
            <a:off x="2102134" y="0"/>
            <a:ext cx="10828421" cy="6857990"/>
          </a:xfrm>
          <a:prstGeom prst="rect">
            <a:avLst/>
          </a:prstGeom>
          <a:noFill/>
        </p:spPr>
      </p:pic>
      <p:sp>
        <p:nvSpPr>
          <p:cNvPr id="4" name="TextBox 3"/>
          <p:cNvSpPr txBox="1"/>
          <p:nvPr/>
        </p:nvSpPr>
        <p:spPr>
          <a:xfrm>
            <a:off x="0" y="2651750"/>
            <a:ext cx="7354111" cy="4206240"/>
          </a:xfrm>
          <a:prstGeom prst="foldedCorner">
            <a:avLst>
              <a:gd name="adj" fmla="val 13303"/>
            </a:avLst>
          </a:prstGeom>
          <a:solidFill>
            <a:schemeClr val="accent2">
              <a:lumMod val="20000"/>
              <a:lumOff val="80000"/>
            </a:schemeClr>
          </a:solidFill>
        </p:spPr>
        <p:txBody>
          <a:bodyPr wrap="square" rtlCol="0">
            <a:spAutoFit/>
          </a:bodyPr>
          <a:lstStyle/>
          <a:p>
            <a:r>
              <a:rPr lang="en-US" sz="2400" dirty="0">
                <a:latin typeface="Garamond" panose="02020404030301010803" pitchFamily="18" charset="0"/>
              </a:rPr>
              <a:t>Bigram – Make America</a:t>
            </a:r>
          </a:p>
          <a:p>
            <a:r>
              <a:rPr lang="en-US" sz="2400" dirty="0">
                <a:latin typeface="Garamond" panose="02020404030301010803" pitchFamily="18" charset="0"/>
              </a:rPr>
              <a:t>Trigram – Make America great</a:t>
            </a:r>
          </a:p>
          <a:p>
            <a:endParaRPr lang="en-US" sz="2400" dirty="0">
              <a:latin typeface="Garamond" panose="02020404030301010803" pitchFamily="18" charset="0"/>
            </a:endParaRPr>
          </a:p>
          <a:p>
            <a:pPr fontAlgn="base"/>
            <a:r>
              <a:rPr lang="en-US" sz="2400" dirty="0">
                <a:latin typeface="Garamond" panose="02020404030301010803" pitchFamily="18" charset="0"/>
              </a:rPr>
              <a:t>“Together, We Will </a:t>
            </a:r>
            <a:r>
              <a:rPr lang="en-US" sz="2400" b="1" dirty="0">
                <a:latin typeface="Garamond" panose="02020404030301010803" pitchFamily="18" charset="0"/>
              </a:rPr>
              <a:t>Make America </a:t>
            </a:r>
            <a:r>
              <a:rPr lang="en-US" sz="2400" dirty="0">
                <a:latin typeface="Garamond" panose="02020404030301010803" pitchFamily="18" charset="0"/>
              </a:rPr>
              <a:t>Strong Again.</a:t>
            </a:r>
          </a:p>
          <a:p>
            <a:pPr fontAlgn="base"/>
            <a:r>
              <a:rPr lang="en-US" sz="2400" dirty="0">
                <a:latin typeface="Garamond" panose="02020404030301010803" pitchFamily="18" charset="0"/>
              </a:rPr>
              <a:t>We Will </a:t>
            </a:r>
            <a:r>
              <a:rPr lang="en-US" sz="2400" b="1" dirty="0">
                <a:latin typeface="Garamond" panose="02020404030301010803" pitchFamily="18" charset="0"/>
              </a:rPr>
              <a:t>Make America </a:t>
            </a:r>
            <a:r>
              <a:rPr lang="en-US" sz="2400" dirty="0">
                <a:latin typeface="Garamond" panose="02020404030301010803" pitchFamily="18" charset="0"/>
              </a:rPr>
              <a:t>Wealthy Again.</a:t>
            </a:r>
          </a:p>
          <a:p>
            <a:pPr fontAlgn="base"/>
            <a:r>
              <a:rPr lang="en-US" sz="2400" dirty="0">
                <a:latin typeface="Garamond" panose="02020404030301010803" pitchFamily="18" charset="0"/>
              </a:rPr>
              <a:t>We Will </a:t>
            </a:r>
            <a:r>
              <a:rPr lang="en-US" sz="2400" b="1" dirty="0">
                <a:latin typeface="Garamond" panose="02020404030301010803" pitchFamily="18" charset="0"/>
              </a:rPr>
              <a:t>Make America </a:t>
            </a:r>
            <a:r>
              <a:rPr lang="en-US" sz="2400" dirty="0">
                <a:latin typeface="Garamond" panose="02020404030301010803" pitchFamily="18" charset="0"/>
              </a:rPr>
              <a:t>Proud Again.</a:t>
            </a:r>
          </a:p>
          <a:p>
            <a:pPr fontAlgn="base"/>
            <a:r>
              <a:rPr lang="en-US" sz="2400" dirty="0">
                <a:latin typeface="Garamond" panose="02020404030301010803" pitchFamily="18" charset="0"/>
              </a:rPr>
              <a:t>We Will </a:t>
            </a:r>
            <a:r>
              <a:rPr lang="en-US" sz="2400" b="1" dirty="0">
                <a:latin typeface="Garamond" panose="02020404030301010803" pitchFamily="18" charset="0"/>
              </a:rPr>
              <a:t>Make America </a:t>
            </a:r>
            <a:r>
              <a:rPr lang="en-US" sz="2400" dirty="0">
                <a:latin typeface="Garamond" panose="02020404030301010803" pitchFamily="18" charset="0"/>
              </a:rPr>
              <a:t>Safe Again.</a:t>
            </a:r>
          </a:p>
          <a:p>
            <a:pPr fontAlgn="base"/>
            <a:r>
              <a:rPr lang="en-US" sz="2400" dirty="0">
                <a:latin typeface="Garamond" panose="02020404030301010803" pitchFamily="18" charset="0"/>
              </a:rPr>
              <a:t>And, Yes, Together, We Will </a:t>
            </a:r>
            <a:r>
              <a:rPr lang="en-US" sz="2400" b="1" dirty="0">
                <a:latin typeface="Garamond" panose="02020404030301010803" pitchFamily="18" charset="0"/>
              </a:rPr>
              <a:t>Make America Great</a:t>
            </a:r>
            <a:r>
              <a:rPr lang="en-US" sz="2400" dirty="0">
                <a:latin typeface="Garamond" panose="02020404030301010803" pitchFamily="18" charset="0"/>
              </a:rPr>
              <a:t> Again.”</a:t>
            </a:r>
          </a:p>
          <a:p>
            <a:pPr fontAlgn="base"/>
            <a:endParaRPr lang="en-US" sz="2400" dirty="0">
              <a:latin typeface="Garamond" panose="02020404030301010803" pitchFamily="18" charset="0"/>
            </a:endParaRPr>
          </a:p>
          <a:p>
            <a:r>
              <a:rPr lang="en-US" sz="3600" dirty="0">
                <a:latin typeface="Garamond" panose="02020404030301010803" pitchFamily="18" charset="0"/>
              </a:rPr>
              <a:t>Donald Trump</a:t>
            </a:r>
          </a:p>
        </p:txBody>
      </p:sp>
    </p:spTree>
    <p:extLst>
      <p:ext uri="{BB962C8B-B14F-4D97-AF65-F5344CB8AC3E}">
        <p14:creationId xmlns:p14="http://schemas.microsoft.com/office/powerpoint/2010/main" val="3140714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500</Words>
  <Application>Microsoft Office PowerPoint</Application>
  <PresentationFormat>Widescreen</PresentationFormat>
  <Paragraphs>56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J Eerdmans</dc:creator>
  <cp:lastModifiedBy>William Eerdmans</cp:lastModifiedBy>
  <cp:revision>16</cp:revision>
  <dcterms:created xsi:type="dcterms:W3CDTF">2017-04-03T02:41:51Z</dcterms:created>
  <dcterms:modified xsi:type="dcterms:W3CDTF">2017-04-03T03:54:12Z</dcterms:modified>
</cp:coreProperties>
</file>